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sldIdLst>
    <p:sldId id="256" r:id="rId2"/>
    <p:sldId id="268" r:id="rId3"/>
    <p:sldId id="294" r:id="rId4"/>
    <p:sldId id="264" r:id="rId5"/>
    <p:sldId id="269" r:id="rId6"/>
    <p:sldId id="286" r:id="rId7"/>
    <p:sldId id="271" r:id="rId8"/>
    <p:sldId id="277" r:id="rId9"/>
    <p:sldId id="273" r:id="rId10"/>
    <p:sldId id="296" r:id="rId11"/>
    <p:sldId id="297" r:id="rId12"/>
    <p:sldId id="275" r:id="rId13"/>
    <p:sldId id="267" r:id="rId14"/>
    <p:sldId id="288" r:id="rId15"/>
    <p:sldId id="279" r:id="rId16"/>
    <p:sldId id="281" r:id="rId17"/>
    <p:sldId id="274" r:id="rId18"/>
    <p:sldId id="299" r:id="rId19"/>
    <p:sldId id="298" r:id="rId20"/>
    <p:sldId id="291" r:id="rId21"/>
    <p:sldId id="292" r:id="rId22"/>
    <p:sldId id="293" r:id="rId23"/>
    <p:sldId id="29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ED4"/>
    <a:srgbClr val="F5E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1" autoAdjust="0"/>
    <p:restoredTop sz="97484" autoAdjust="0"/>
  </p:normalViewPr>
  <p:slideViewPr>
    <p:cSldViewPr snapToGrid="0">
      <p:cViewPr varScale="1">
        <p:scale>
          <a:sx n="69" d="100"/>
          <a:sy n="69" d="100"/>
        </p:scale>
        <p:origin x="78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77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80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6902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672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6093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304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902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449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664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34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68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11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584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604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723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65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499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9486" y="485652"/>
            <a:ext cx="9971314" cy="2262781"/>
          </a:xfrm>
        </p:spPr>
        <p:txBody>
          <a:bodyPr>
            <a:noAutofit/>
          </a:bodyPr>
          <a:lstStyle/>
          <a:p>
            <a:r>
              <a:rPr lang="en-CA" sz="4000" dirty="0"/>
              <a:t>Objective Analysis of Observational Network Sufficiency in BC’s Complex Topography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5999" y="3851547"/>
            <a:ext cx="6600451" cy="1126283"/>
          </a:xfrm>
        </p:spPr>
        <p:txBody>
          <a:bodyPr>
            <a:noAutofit/>
          </a:bodyPr>
          <a:lstStyle/>
          <a:p>
            <a:r>
              <a:rPr lang="en-CA" sz="2400" dirty="0"/>
              <a:t>Faron S. Anslow</a:t>
            </a:r>
          </a:p>
          <a:p>
            <a:r>
              <a:rPr lang="en-CA" sz="2400" dirty="0"/>
              <a:t>Stephanie Tam</a:t>
            </a:r>
          </a:p>
          <a:p>
            <a:r>
              <a:rPr lang="en-CA" sz="2400" dirty="0"/>
              <a:t>Jason </a:t>
            </a:r>
            <a:r>
              <a:rPr lang="en-CA" sz="2400" dirty="0" err="1"/>
              <a:t>Lussier</a:t>
            </a:r>
            <a:endParaRPr lang="en-CA" sz="24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434" y="5125692"/>
            <a:ext cx="3683415" cy="792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816" y="3319452"/>
            <a:ext cx="3176649" cy="1510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9" y="6037943"/>
            <a:ext cx="6788766" cy="77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12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6484B-A3CA-498B-8AC3-E21824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CB36F8-A84B-4D3D-B190-931A7ABA0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857" y="1905000"/>
            <a:ext cx="5602514" cy="4329216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7019BE5-0A97-4F2D-928E-0AFB2744D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084" y="1905000"/>
            <a:ext cx="5602514" cy="43292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3FEFEE-A52F-4446-BED4-BD17E6B61B10}"/>
              </a:ext>
            </a:extLst>
          </p:cNvPr>
          <p:cNvSpPr txBox="1"/>
          <p:nvPr/>
        </p:nvSpPr>
        <p:spPr>
          <a:xfrm>
            <a:off x="2545530" y="1397469"/>
            <a:ext cx="1725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/>
              <a:t>Structure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AEADE1-8C2B-4DF1-A8AD-55300BF0E9FC}"/>
              </a:ext>
            </a:extLst>
          </p:cNvPr>
          <p:cNvSpPr txBox="1"/>
          <p:nvPr/>
        </p:nvSpPr>
        <p:spPr>
          <a:xfrm>
            <a:off x="8783895" y="1397469"/>
            <a:ext cx="2116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/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2768093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6484B-A3CA-498B-8AC3-E21824E9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A334F68-C636-4D0E-B49A-DF8444CE8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296018"/>
            <a:ext cx="5759042" cy="4450170"/>
          </a:xfr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E703641-2D47-482F-B38D-E7508EEF1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593" y="2970811"/>
            <a:ext cx="6222505" cy="3500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2C9224-7E6B-4AD2-9DCD-0BECB17EF8B4}"/>
              </a:ext>
            </a:extLst>
          </p:cNvPr>
          <p:cNvSpPr txBox="1"/>
          <p:nvPr/>
        </p:nvSpPr>
        <p:spPr>
          <a:xfrm>
            <a:off x="2545530" y="1854671"/>
            <a:ext cx="1725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/>
              <a:t>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D6336A-B8AE-4568-ABD1-52B74384B9C0}"/>
              </a:ext>
            </a:extLst>
          </p:cNvPr>
          <p:cNvSpPr txBox="1"/>
          <p:nvPr/>
        </p:nvSpPr>
        <p:spPr>
          <a:xfrm>
            <a:off x="8783895" y="1854671"/>
            <a:ext cx="2116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/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2947501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Calculation of Optimal Station Separation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07165" y="1905000"/>
                <a:ext cx="10497447" cy="4441371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CA" dirty="0"/>
                  <a:t>			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𝑜𝑝𝑡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num>
                              <m:den>
                                <m:r>
                                  <a:rPr lang="en-CA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num>
                      <m:den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</m:d>
                      </m:den>
                    </m:f>
                  </m:oMath>
                </a14:m>
                <a:endParaRPr lang="en-CA" sz="2800" dirty="0"/>
              </a:p>
              <a:p>
                <a:pPr marL="0" indent="0">
                  <a:buNone/>
                </a:pPr>
                <a:r>
                  <a:rPr lang="en-CA" sz="2800" dirty="0"/>
                  <a:t>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𝑜𝑝𝑡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𝑎𝑙𝑙𝑜𝑤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CA" sz="2800" dirty="0"/>
                  <a:t>						</a:t>
                </a:r>
                <a14:m>
                  <m:oMath xmlns:m="http://schemas.openxmlformats.org/officeDocument/2006/math">
                    <m:r>
                      <a:rPr lang="en-CA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=1−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CA" dirty="0"/>
              </a:p>
              <a:p>
                <a:pPr marL="0" indent="0">
                  <a:buNone/>
                </a:pPr>
                <a:endParaRPr lang="en-CA" dirty="0"/>
              </a:p>
              <a:p>
                <a:r>
                  <a:rPr lang="en-CA" sz="2400" dirty="0"/>
                  <a:t>With the correlation functions and an understanding of the variance in the field, we can specify an allowable mean squared error and compute the optimal station spacing to achieve that.</a:t>
                </a:r>
              </a:p>
              <a:p>
                <a:r>
                  <a:rPr lang="en-CA" sz="2400" dirty="0"/>
                  <a:t>The radius of representativeness was calculated monthly and grouped by season and with acceptable errors of 0.5 </a:t>
                </a:r>
                <a:r>
                  <a:rPr lang="en-US" sz="2400" dirty="0"/>
                  <a:t>°C </a:t>
                </a:r>
                <a:r>
                  <a:rPr lang="en-CA" sz="2400" dirty="0"/>
                  <a:t>and 1</a:t>
                </a:r>
                <a:r>
                  <a:rPr lang="en-US" sz="2400" dirty="0"/>
                  <a:t>°C</a:t>
                </a:r>
                <a:r>
                  <a:rPr lang="en-CA" sz="2400" dirty="0"/>
                  <a:t> from the monthly average and 20-40% for precipitation.</a:t>
                </a:r>
              </a:p>
              <a:p>
                <a:pPr marL="0" indent="0">
                  <a:buNone/>
                </a:pPr>
                <a:endParaRPr lang="en-CA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07165" y="1905000"/>
                <a:ext cx="10497447" cy="4441371"/>
              </a:xfrm>
              <a:blipFill>
                <a:blip r:embed="rId2"/>
                <a:stretch>
                  <a:fillRect l="-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9077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Basic Distance Scales for Correlation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41330582"/>
              </p:ext>
            </p:extLst>
          </p:nvPr>
        </p:nvGraphicFramePr>
        <p:xfrm>
          <a:off x="687389" y="1861001"/>
          <a:ext cx="6105294" cy="435359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30097">
                  <a:extLst>
                    <a:ext uri="{9D8B030D-6E8A-4147-A177-3AD203B41FA5}">
                      <a16:colId xmlns:a16="http://schemas.microsoft.com/office/drawing/2014/main" val="696694539"/>
                    </a:ext>
                  </a:extLst>
                </a:gridCol>
                <a:gridCol w="1494971">
                  <a:extLst>
                    <a:ext uri="{9D8B030D-6E8A-4147-A177-3AD203B41FA5}">
                      <a16:colId xmlns:a16="http://schemas.microsoft.com/office/drawing/2014/main" val="1122013712"/>
                    </a:ext>
                  </a:extLst>
                </a:gridCol>
                <a:gridCol w="1514920">
                  <a:extLst>
                    <a:ext uri="{9D8B030D-6E8A-4147-A177-3AD203B41FA5}">
                      <a16:colId xmlns:a16="http://schemas.microsoft.com/office/drawing/2014/main" val="2418223837"/>
                    </a:ext>
                  </a:extLst>
                </a:gridCol>
                <a:gridCol w="1765306">
                  <a:extLst>
                    <a:ext uri="{9D8B030D-6E8A-4147-A177-3AD203B41FA5}">
                      <a16:colId xmlns:a16="http://schemas.microsoft.com/office/drawing/2014/main" val="3526383125"/>
                    </a:ext>
                  </a:extLst>
                </a:gridCol>
              </a:tblGrid>
              <a:tr h="576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Month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290" marR="42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Precipitation (km)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290" marR="42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Maximum Temp. (km)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290" marR="4229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Minimum Temp. (km)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290" marR="42290" marT="0" marB="0"/>
                </a:tc>
                <a:extLst>
                  <a:ext uri="{0D108BD9-81ED-4DB2-BD59-A6C34878D82A}">
                    <a16:rowId xmlns:a16="http://schemas.microsoft.com/office/drawing/2014/main" val="94193284"/>
                  </a:ext>
                </a:extLst>
              </a:tr>
              <a:tr h="281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January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290" marR="4229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1850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8325625"/>
                  </a:ext>
                </a:extLst>
              </a:tr>
              <a:tr h="281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February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290" marR="4229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1710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9772636"/>
                  </a:ext>
                </a:extLst>
              </a:tr>
              <a:tr h="281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March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290" marR="4229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1750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41081516"/>
                  </a:ext>
                </a:extLst>
              </a:tr>
              <a:tr h="281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April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290" marR="4229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1580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9275484"/>
                  </a:ext>
                </a:extLst>
              </a:tr>
              <a:tr h="281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May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290" marR="4229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1610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4218156"/>
                  </a:ext>
                </a:extLst>
              </a:tr>
              <a:tr h="281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June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290" marR="4229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407080"/>
                  </a:ext>
                </a:extLst>
              </a:tr>
              <a:tr h="281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July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290" marR="4229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1080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3547992"/>
                  </a:ext>
                </a:extLst>
              </a:tr>
              <a:tr h="281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August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290" marR="4229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1289065"/>
                  </a:ext>
                </a:extLst>
              </a:tr>
              <a:tr h="2758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September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290" marR="4229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1580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1880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2491080"/>
                  </a:ext>
                </a:extLst>
              </a:tr>
              <a:tr h="2817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October</a:t>
                      </a:r>
                      <a:endParaRPr lang="en-CA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290" marR="4229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1410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651715"/>
                  </a:ext>
                </a:extLst>
              </a:tr>
              <a:tr h="313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November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290" marR="4229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1770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5757879"/>
                  </a:ext>
                </a:extLst>
              </a:tr>
              <a:tr h="5383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December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2290" marR="4229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1970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3290161"/>
                  </a:ext>
                </a:extLst>
              </a:tr>
            </a:tbl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092876" y="1544568"/>
            <a:ext cx="4025698" cy="4353599"/>
          </a:xfrm>
        </p:spPr>
        <p:txBody>
          <a:bodyPr>
            <a:noAutofit/>
          </a:bodyPr>
          <a:lstStyle/>
          <a:p>
            <a:r>
              <a:rPr lang="en-CA" sz="2400" dirty="0"/>
              <a:t>The correlation functions give us a month-by-month look at how the relationship, on average, declines with distance with the data that we have which gives is an initial sense of scale</a:t>
            </a:r>
          </a:p>
        </p:txBody>
      </p:sp>
    </p:spTree>
    <p:extLst>
      <p:ext uri="{BB962C8B-B14F-4D97-AF65-F5344CB8AC3E}">
        <p14:creationId xmlns:p14="http://schemas.microsoft.com/office/powerpoint/2010/main" val="139584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160" y="1008423"/>
            <a:ext cx="8911687" cy="1280890"/>
          </a:xfrm>
        </p:spPr>
        <p:txBody>
          <a:bodyPr/>
          <a:lstStyle/>
          <a:p>
            <a:r>
              <a:rPr lang="en-CA" dirty="0"/>
              <a:t>Optimal Length Scales for the Rockies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7083617"/>
              </p:ext>
            </p:extLst>
          </p:nvPr>
        </p:nvGraphicFramePr>
        <p:xfrm>
          <a:off x="2374899" y="1765300"/>
          <a:ext cx="8168409" cy="478790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76409">
                  <a:extLst>
                    <a:ext uri="{9D8B030D-6E8A-4147-A177-3AD203B41FA5}">
                      <a16:colId xmlns:a16="http://schemas.microsoft.com/office/drawing/2014/main" val="672785382"/>
                    </a:ext>
                  </a:extLst>
                </a:gridCol>
                <a:gridCol w="1222047">
                  <a:extLst>
                    <a:ext uri="{9D8B030D-6E8A-4147-A177-3AD203B41FA5}">
                      <a16:colId xmlns:a16="http://schemas.microsoft.com/office/drawing/2014/main" val="2114096840"/>
                    </a:ext>
                  </a:extLst>
                </a:gridCol>
                <a:gridCol w="1525056">
                  <a:extLst>
                    <a:ext uri="{9D8B030D-6E8A-4147-A177-3AD203B41FA5}">
                      <a16:colId xmlns:a16="http://schemas.microsoft.com/office/drawing/2014/main" val="248184133"/>
                    </a:ext>
                  </a:extLst>
                </a:gridCol>
                <a:gridCol w="1629393">
                  <a:extLst>
                    <a:ext uri="{9D8B030D-6E8A-4147-A177-3AD203B41FA5}">
                      <a16:colId xmlns:a16="http://schemas.microsoft.com/office/drawing/2014/main" val="1715701552"/>
                    </a:ext>
                  </a:extLst>
                </a:gridCol>
                <a:gridCol w="1207752">
                  <a:extLst>
                    <a:ext uri="{9D8B030D-6E8A-4147-A177-3AD203B41FA5}">
                      <a16:colId xmlns:a16="http://schemas.microsoft.com/office/drawing/2014/main" val="369824275"/>
                    </a:ext>
                  </a:extLst>
                </a:gridCol>
                <a:gridCol w="1207752">
                  <a:extLst>
                    <a:ext uri="{9D8B030D-6E8A-4147-A177-3AD203B41FA5}">
                      <a16:colId xmlns:a16="http://schemas.microsoft.com/office/drawing/2014/main" val="695449028"/>
                    </a:ext>
                  </a:extLst>
                </a:gridCol>
              </a:tblGrid>
              <a:tr h="5647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C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800" baseline="-25000" dirty="0" err="1">
                          <a:effectLst/>
                        </a:rPr>
                        <a:t>T</a:t>
                      </a:r>
                      <a:r>
                        <a:rPr lang="en-US" sz="1800" dirty="0">
                          <a:effectLst/>
                        </a:rPr>
                        <a:t> °C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0.5 °C (km)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1.0 °C (km)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Symbol" panose="05050102010706020507" pitchFamily="18" charset="2"/>
                        </a:rPr>
                        <a:t>s</a:t>
                      </a:r>
                      <a:r>
                        <a:rPr lang="en-US" sz="1800" baseline="-25000" dirty="0" err="1">
                          <a:effectLst/>
                        </a:rPr>
                        <a:t>T</a:t>
                      </a:r>
                      <a:r>
                        <a:rPr lang="en-US" sz="1800" dirty="0">
                          <a:effectLst/>
                        </a:rPr>
                        <a:t> ppt 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30 % (km)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0687085"/>
                  </a:ext>
                </a:extLst>
              </a:tr>
              <a:tr h="5647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dirty="0"/>
                        <a:t>Month</a:t>
                      </a: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Daily Minimum Temperature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Precipitation</a:t>
                      </a:r>
                      <a:endParaRPr lang="en-CA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734372"/>
                  </a:ext>
                </a:extLst>
              </a:tr>
              <a:tr h="304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Jan.</a:t>
                      </a:r>
                      <a:endParaRPr lang="en-CA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1215601"/>
                  </a:ext>
                </a:extLst>
              </a:tr>
              <a:tr h="304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Feb.</a:t>
                      </a:r>
                      <a:endParaRPr lang="en-CA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034489"/>
                  </a:ext>
                </a:extLst>
              </a:tr>
              <a:tr h="304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Mar.</a:t>
                      </a:r>
                      <a:endParaRPr lang="en-CA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2147930"/>
                  </a:ext>
                </a:extLst>
              </a:tr>
              <a:tr h="304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Apr.</a:t>
                      </a:r>
                      <a:endParaRPr lang="en-CA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2360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8674010"/>
                  </a:ext>
                </a:extLst>
              </a:tr>
              <a:tr h="304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May</a:t>
                      </a:r>
                      <a:endParaRPr lang="en-CA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3360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8029778"/>
                  </a:ext>
                </a:extLst>
              </a:tr>
              <a:tr h="304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Jun.</a:t>
                      </a:r>
                      <a:endParaRPr lang="en-CA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0837974"/>
                  </a:ext>
                </a:extLst>
              </a:tr>
              <a:tr h="304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Jul.</a:t>
                      </a:r>
                      <a:endParaRPr lang="en-CA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4271007"/>
                  </a:ext>
                </a:extLst>
              </a:tr>
              <a:tr h="304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Aug.</a:t>
                      </a:r>
                      <a:endParaRPr lang="en-CA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26932493"/>
                  </a:ext>
                </a:extLst>
              </a:tr>
              <a:tr h="304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Sep.</a:t>
                      </a:r>
                      <a:endParaRPr lang="en-CA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2619063"/>
                  </a:ext>
                </a:extLst>
              </a:tr>
              <a:tr h="304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Oct.</a:t>
                      </a:r>
                      <a:endParaRPr lang="en-CA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7700395"/>
                  </a:ext>
                </a:extLst>
              </a:tr>
              <a:tr h="304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Nov.</a:t>
                      </a:r>
                      <a:endParaRPr lang="en-CA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950166"/>
                  </a:ext>
                </a:extLst>
              </a:tr>
              <a:tr h="304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Dec.</a:t>
                      </a:r>
                      <a:endParaRPr lang="en-CA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8429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6933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Optimal Station Separation Results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28" y="1829224"/>
            <a:ext cx="8063345" cy="48956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80119" y="2523506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DJF PPT 30%</a:t>
            </a:r>
          </a:p>
        </p:txBody>
      </p:sp>
    </p:spTree>
    <p:extLst>
      <p:ext uri="{BB962C8B-B14F-4D97-AF65-F5344CB8AC3E}">
        <p14:creationId xmlns:p14="http://schemas.microsoft.com/office/powerpoint/2010/main" val="1708966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Optimal Station Separation Results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27" y="1829225"/>
            <a:ext cx="8063344" cy="4895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80120" y="2523506"/>
            <a:ext cx="187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DJF </a:t>
            </a:r>
            <a:r>
              <a:rPr lang="en-CA" dirty="0" err="1"/>
              <a:t>Tmin</a:t>
            </a:r>
            <a:r>
              <a:rPr lang="en-CA" dirty="0"/>
              <a:t> 1.0 °C</a:t>
            </a:r>
          </a:p>
        </p:txBody>
      </p:sp>
    </p:spTree>
    <p:extLst>
      <p:ext uri="{BB962C8B-B14F-4D97-AF65-F5344CB8AC3E}">
        <p14:creationId xmlns:p14="http://schemas.microsoft.com/office/powerpoint/2010/main" val="1191697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9202" y="624110"/>
            <a:ext cx="7056287" cy="1280890"/>
          </a:xfrm>
        </p:spPr>
        <p:txBody>
          <a:bodyPr/>
          <a:lstStyle/>
          <a:p>
            <a:r>
              <a:rPr lang="en-CA" dirty="0"/>
              <a:t>Insights from Structure Analysis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7"/>
          <a:stretch/>
        </p:blipFill>
        <p:spPr>
          <a:xfrm>
            <a:off x="348021" y="2435317"/>
            <a:ext cx="5791202" cy="4151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124A18-2EC6-4D75-AEAB-C96220085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7"/>
          <a:stretch/>
        </p:blipFill>
        <p:spPr>
          <a:xfrm>
            <a:off x="6255024" y="2435316"/>
            <a:ext cx="5791202" cy="41511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AA92F6-C12D-45AA-A61D-C19785464760}"/>
              </a:ext>
            </a:extLst>
          </p:cNvPr>
          <p:cNvSpPr txBox="1"/>
          <p:nvPr/>
        </p:nvSpPr>
        <p:spPr>
          <a:xfrm>
            <a:off x="1542232" y="1912096"/>
            <a:ext cx="3853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January Precipitation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2A8C00-9680-450F-9832-F4A4CFC90D27}"/>
              </a:ext>
            </a:extLst>
          </p:cNvPr>
          <p:cNvSpPr txBox="1"/>
          <p:nvPr/>
        </p:nvSpPr>
        <p:spPr>
          <a:xfrm>
            <a:off x="6997345" y="1905000"/>
            <a:ext cx="4346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January Minimum Temp</a:t>
            </a:r>
          </a:p>
        </p:txBody>
      </p:sp>
    </p:spTree>
    <p:extLst>
      <p:ext uri="{BB962C8B-B14F-4D97-AF65-F5344CB8AC3E}">
        <p14:creationId xmlns:p14="http://schemas.microsoft.com/office/powerpoint/2010/main" val="1185509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32454-8D62-4064-841E-27A3400A4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7CBBBB-97AB-4910-8AA0-BF303522E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278748"/>
            <a:ext cx="12192000" cy="9144001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CF9F24-0F0A-47F4-A343-8384896EDD53}"/>
              </a:ext>
            </a:extLst>
          </p:cNvPr>
          <p:cNvSpPr/>
          <p:nvPr/>
        </p:nvSpPr>
        <p:spPr>
          <a:xfrm>
            <a:off x="537029" y="-377374"/>
            <a:ext cx="11257869" cy="7097486"/>
          </a:xfrm>
          <a:prstGeom prst="rect">
            <a:avLst/>
          </a:prstGeom>
          <a:solidFill>
            <a:srgbClr val="F5EFE3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E232BE-D689-4796-8D88-5CD46A315EBD}"/>
              </a:ext>
            </a:extLst>
          </p:cNvPr>
          <p:cNvSpPr txBox="1">
            <a:spLocks/>
          </p:cNvSpPr>
          <p:nvPr/>
        </p:nvSpPr>
        <p:spPr>
          <a:xfrm>
            <a:off x="2883211" y="-275775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CA" dirty="0"/>
              <a:t>Conclusions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ABC441F-A8E7-45A5-B64F-2DAB8962486C}"/>
              </a:ext>
            </a:extLst>
          </p:cNvPr>
          <p:cNvSpPr txBox="1">
            <a:spLocks/>
          </p:cNvSpPr>
          <p:nvPr/>
        </p:nvSpPr>
        <p:spPr>
          <a:xfrm>
            <a:off x="687388" y="640304"/>
            <a:ext cx="10691812" cy="37776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dirty="0"/>
              <a:t>This analysis can tell us about the sufficiency of the observing network on a month-by-month basis</a:t>
            </a:r>
          </a:p>
          <a:p>
            <a:pPr lvl="1"/>
            <a:r>
              <a:rPr lang="en-CA" sz="2000" dirty="0"/>
              <a:t>Temperature is correlated at large spatial scales in winter and shorter spatial scales in summer</a:t>
            </a:r>
          </a:p>
          <a:p>
            <a:pPr lvl="1"/>
            <a:r>
              <a:rPr lang="en-CA" sz="2000" dirty="0"/>
              <a:t>Variance in temperature is high during winter leading to need for higher observational density to achieve a set accuracy target than in summer.</a:t>
            </a:r>
          </a:p>
          <a:p>
            <a:pPr lvl="1"/>
            <a:r>
              <a:rPr lang="en-CA" sz="2000" dirty="0"/>
              <a:t>The analysis is probably affected by large observational errors esp. winter precipitation</a:t>
            </a:r>
          </a:p>
          <a:p>
            <a:r>
              <a:rPr lang="en-CA" sz="2000" dirty="0"/>
              <a:t>The structure analysis tells us about how data at any historical stations with sufficient record length varies relative to its neighbours</a:t>
            </a:r>
          </a:p>
          <a:p>
            <a:pPr lvl="1"/>
            <a:r>
              <a:rPr lang="en-CA" sz="2000" dirty="0"/>
              <a:t>Over smooth topography, there is much less variation in temperature due to reduced microclimate effects.</a:t>
            </a:r>
          </a:p>
          <a:p>
            <a:pPr lvl="1"/>
            <a:r>
              <a:rPr lang="en-CA" sz="2000" dirty="0"/>
              <a:t>Precipitation shows large variability in both prairie and mountainous environments</a:t>
            </a:r>
          </a:p>
          <a:p>
            <a:r>
              <a:rPr lang="en-CA" sz="2000" dirty="0"/>
              <a:t>We can use the analysis to explicitly calculate optimal interstation distances and how they vary in time.</a:t>
            </a:r>
          </a:p>
        </p:txBody>
      </p:sp>
    </p:spTree>
    <p:extLst>
      <p:ext uri="{BB962C8B-B14F-4D97-AF65-F5344CB8AC3E}">
        <p14:creationId xmlns:p14="http://schemas.microsoft.com/office/powerpoint/2010/main" val="2117826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32454-8D62-4064-841E-27A3400A4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7CBBBB-97AB-4910-8AA0-BF303522E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278748"/>
            <a:ext cx="12192000" cy="9144001"/>
          </a:xfrm>
        </p:spPr>
      </p:pic>
    </p:spTree>
    <p:extLst>
      <p:ext uri="{BB962C8B-B14F-4D97-AF65-F5344CB8AC3E}">
        <p14:creationId xmlns:p14="http://schemas.microsoft.com/office/powerpoint/2010/main" val="244485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3757" y="1775792"/>
            <a:ext cx="9940855" cy="3777622"/>
          </a:xfrm>
        </p:spPr>
        <p:txBody>
          <a:bodyPr>
            <a:noAutofit/>
          </a:bodyPr>
          <a:lstStyle/>
          <a:p>
            <a:r>
              <a:rPr lang="en-CA" sz="2400" dirty="0"/>
              <a:t>The agricultural community in BC as well as BC ministries as a whole are interested in optimizing coverage of their observational networks for monitoring climate change. </a:t>
            </a:r>
          </a:p>
          <a:p>
            <a:r>
              <a:rPr lang="en-CA" sz="2400" dirty="0"/>
              <a:t>There are numerous approaches for this, from the analytical approach taken here, to more subjective incorporation of socioeconomic activities or occurrence of high impact events.</a:t>
            </a:r>
          </a:p>
          <a:p>
            <a:r>
              <a:rPr lang="en-CA" sz="2400" dirty="0"/>
              <a:t>The approach I’m presenting uses the information that the historical station data contain about inter-station relationships.</a:t>
            </a:r>
          </a:p>
          <a:p>
            <a:r>
              <a:rPr lang="en-CA" sz="2400" dirty="0"/>
              <a:t>Let the station data that we have tell us at what spatial scales monitoring is needed both in general for BC and for local regions.</a:t>
            </a:r>
          </a:p>
        </p:txBody>
      </p:sp>
    </p:spTree>
    <p:extLst>
      <p:ext uri="{BB962C8B-B14F-4D97-AF65-F5344CB8AC3E}">
        <p14:creationId xmlns:p14="http://schemas.microsoft.com/office/powerpoint/2010/main" val="3911102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Geographic Observational Network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Assess the network coverage based on</a:t>
            </a:r>
          </a:p>
          <a:p>
            <a:pPr lvl="1"/>
            <a:r>
              <a:rPr lang="en-CA" dirty="0"/>
              <a:t>the location of stations</a:t>
            </a:r>
          </a:p>
          <a:p>
            <a:pPr lvl="1"/>
            <a:r>
              <a:rPr lang="en-CA" dirty="0"/>
              <a:t>definition of agricultural region boundaries </a:t>
            </a:r>
          </a:p>
          <a:p>
            <a:pPr lvl="1"/>
            <a:r>
              <a:rPr lang="en-CA" dirty="0"/>
              <a:t>list of what variables are at what stations</a:t>
            </a:r>
          </a:p>
          <a:p>
            <a:r>
              <a:rPr lang="en-CA" dirty="0"/>
              <a:t>Do this using simple statistics within regional groups</a:t>
            </a:r>
          </a:p>
          <a:p>
            <a:pPr lvl="1"/>
            <a:r>
              <a:rPr lang="en-CA" dirty="0"/>
              <a:t>Interstation distances</a:t>
            </a:r>
          </a:p>
          <a:p>
            <a:pPr lvl="1"/>
            <a:r>
              <a:rPr lang="en-CA" dirty="0"/>
              <a:t>Areal station density</a:t>
            </a:r>
          </a:p>
          <a:p>
            <a:r>
              <a:rPr lang="en-CA" dirty="0"/>
              <a:t>And also using </a:t>
            </a:r>
            <a:r>
              <a:rPr lang="en-CA" dirty="0" err="1"/>
              <a:t>Voronoi</a:t>
            </a:r>
            <a:r>
              <a:rPr lang="en-CA" dirty="0"/>
              <a:t> polygons that define representative areas per station</a:t>
            </a:r>
          </a:p>
        </p:txBody>
      </p:sp>
    </p:spTree>
    <p:extLst>
      <p:ext uri="{BB962C8B-B14F-4D97-AF65-F5344CB8AC3E}">
        <p14:creationId xmlns:p14="http://schemas.microsoft.com/office/powerpoint/2010/main" val="921022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888" y="1223274"/>
            <a:ext cx="8296761" cy="5037319"/>
          </a:xfrm>
        </p:spPr>
      </p:pic>
    </p:spTree>
    <p:extLst>
      <p:ext uri="{BB962C8B-B14F-4D97-AF65-F5344CB8AC3E}">
        <p14:creationId xmlns:p14="http://schemas.microsoft.com/office/powerpoint/2010/main" val="3126367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Geographic Observational Network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Interstation distances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810002" y="2819400"/>
          <a:ext cx="5336539" cy="309181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508276">
                  <a:extLst>
                    <a:ext uri="{9D8B030D-6E8A-4147-A177-3AD203B41FA5}">
                      <a16:colId xmlns:a16="http://schemas.microsoft.com/office/drawing/2014/main" val="1554477446"/>
                    </a:ext>
                  </a:extLst>
                </a:gridCol>
                <a:gridCol w="738501">
                  <a:extLst>
                    <a:ext uri="{9D8B030D-6E8A-4147-A177-3AD203B41FA5}">
                      <a16:colId xmlns:a16="http://schemas.microsoft.com/office/drawing/2014/main" val="1937981970"/>
                    </a:ext>
                  </a:extLst>
                </a:gridCol>
                <a:gridCol w="738501">
                  <a:extLst>
                    <a:ext uri="{9D8B030D-6E8A-4147-A177-3AD203B41FA5}">
                      <a16:colId xmlns:a16="http://schemas.microsoft.com/office/drawing/2014/main" val="875879916"/>
                    </a:ext>
                  </a:extLst>
                </a:gridCol>
                <a:gridCol w="518159">
                  <a:extLst>
                    <a:ext uri="{9D8B030D-6E8A-4147-A177-3AD203B41FA5}">
                      <a16:colId xmlns:a16="http://schemas.microsoft.com/office/drawing/2014/main" val="1478416094"/>
                    </a:ext>
                  </a:extLst>
                </a:gridCol>
                <a:gridCol w="604874">
                  <a:extLst>
                    <a:ext uri="{9D8B030D-6E8A-4147-A177-3AD203B41FA5}">
                      <a16:colId xmlns:a16="http://schemas.microsoft.com/office/drawing/2014/main" val="2963136805"/>
                    </a:ext>
                  </a:extLst>
                </a:gridCol>
                <a:gridCol w="604163">
                  <a:extLst>
                    <a:ext uri="{9D8B030D-6E8A-4147-A177-3AD203B41FA5}">
                      <a16:colId xmlns:a16="http://schemas.microsoft.com/office/drawing/2014/main" val="3213576590"/>
                    </a:ext>
                  </a:extLst>
                </a:gridCol>
                <a:gridCol w="624065">
                  <a:extLst>
                    <a:ext uri="{9D8B030D-6E8A-4147-A177-3AD203B41FA5}">
                      <a16:colId xmlns:a16="http://schemas.microsoft.com/office/drawing/2014/main" val="1913407168"/>
                    </a:ext>
                  </a:extLst>
                </a:gridCol>
              </a:tblGrid>
              <a:tr h="4122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Region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Median to 1</a:t>
                      </a:r>
                      <a:r>
                        <a:rPr lang="en-US" sz="1100" baseline="30000">
                          <a:effectLst/>
                        </a:rPr>
                        <a:t>st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Median to 2</a:t>
                      </a:r>
                      <a:r>
                        <a:rPr lang="en-US" sz="1100" baseline="30000">
                          <a:effectLst/>
                        </a:rPr>
                        <a:t>nd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Min. to 1</a:t>
                      </a:r>
                      <a:r>
                        <a:rPr lang="en-US" sz="1100" baseline="30000">
                          <a:effectLst/>
                        </a:rPr>
                        <a:t>st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Min. to 2</a:t>
                      </a:r>
                      <a:r>
                        <a:rPr lang="en-US" sz="1100" baseline="30000">
                          <a:effectLst/>
                        </a:rPr>
                        <a:t>nd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Max. to 1</a:t>
                      </a:r>
                      <a:r>
                        <a:rPr lang="en-US" sz="1100" baseline="30000">
                          <a:effectLst/>
                        </a:rPr>
                        <a:t>st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Max. to 2</a:t>
                      </a:r>
                      <a:r>
                        <a:rPr lang="en-US" sz="1100" baseline="30000">
                          <a:effectLst/>
                        </a:rPr>
                        <a:t>nd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4151497"/>
                  </a:ext>
                </a:extLst>
              </a:tr>
              <a:tr h="206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North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34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152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153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6738768"/>
                  </a:ext>
                </a:extLst>
              </a:tr>
              <a:tr h="206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Peace</a:t>
                      </a:r>
                      <a:endParaRPr lang="en-C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68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71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7815709"/>
                  </a:ext>
                </a:extLst>
              </a:tr>
              <a:tr h="206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North Coast</a:t>
                      </a:r>
                      <a:endParaRPr lang="en-C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44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99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8720634"/>
                  </a:ext>
                </a:extLst>
              </a:tr>
              <a:tr h="206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Prince George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49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7304394"/>
                  </a:ext>
                </a:extLst>
              </a:tr>
              <a:tr h="206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Rockies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13</a:t>
                      </a:r>
                      <a:endParaRPr lang="en-C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01295" algn="ctr"/>
                        </a:tabLst>
                      </a:pPr>
                      <a:r>
                        <a:rPr lang="en-US" sz="1100">
                          <a:effectLst/>
                        </a:rPr>
                        <a:t>	2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46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52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0544294"/>
                  </a:ext>
                </a:extLst>
              </a:tr>
              <a:tr h="206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Central Coast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34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76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484333"/>
                  </a:ext>
                </a:extLst>
              </a:tr>
              <a:tr h="206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Cariboo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23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53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2606208"/>
                  </a:ext>
                </a:extLst>
              </a:tr>
              <a:tr h="206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Kootenay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49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500885"/>
                  </a:ext>
                </a:extLst>
              </a:tr>
              <a:tr h="206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Vancouver Island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41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78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2582471"/>
                  </a:ext>
                </a:extLst>
              </a:tr>
              <a:tr h="206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South Okanagan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4461922"/>
                  </a:ext>
                </a:extLst>
              </a:tr>
              <a:tr h="206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Lower Mainland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7617835"/>
                  </a:ext>
                </a:extLst>
              </a:tr>
              <a:tr h="2061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South West Interior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47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54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1331981"/>
                  </a:ext>
                </a:extLst>
              </a:tr>
              <a:tr h="206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North Okanagan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24</a:t>
                      </a:r>
                      <a:endParaRPr lang="en-C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1277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5938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Geographic Observational Network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Areal Averages unguided and with </a:t>
            </a:r>
            <a:r>
              <a:rPr lang="en-CA" dirty="0" err="1"/>
              <a:t>Voronoi</a:t>
            </a:r>
            <a:r>
              <a:rPr lang="en-CA" dirty="0"/>
              <a:t> Polygons (Peace Region Sample)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340608" y="2987045"/>
          <a:ext cx="5961165" cy="3636641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296833">
                  <a:extLst>
                    <a:ext uri="{9D8B030D-6E8A-4147-A177-3AD203B41FA5}">
                      <a16:colId xmlns:a16="http://schemas.microsoft.com/office/drawing/2014/main" val="318880724"/>
                    </a:ext>
                  </a:extLst>
                </a:gridCol>
                <a:gridCol w="400690">
                  <a:extLst>
                    <a:ext uri="{9D8B030D-6E8A-4147-A177-3AD203B41FA5}">
                      <a16:colId xmlns:a16="http://schemas.microsoft.com/office/drawing/2014/main" val="2376284088"/>
                    </a:ext>
                  </a:extLst>
                </a:gridCol>
                <a:gridCol w="586725">
                  <a:extLst>
                    <a:ext uri="{9D8B030D-6E8A-4147-A177-3AD203B41FA5}">
                      <a16:colId xmlns:a16="http://schemas.microsoft.com/office/drawing/2014/main" val="3402532679"/>
                    </a:ext>
                  </a:extLst>
                </a:gridCol>
                <a:gridCol w="965950">
                  <a:extLst>
                    <a:ext uri="{9D8B030D-6E8A-4147-A177-3AD203B41FA5}">
                      <a16:colId xmlns:a16="http://schemas.microsoft.com/office/drawing/2014/main" val="69244629"/>
                    </a:ext>
                  </a:extLst>
                </a:gridCol>
                <a:gridCol w="987416">
                  <a:extLst>
                    <a:ext uri="{9D8B030D-6E8A-4147-A177-3AD203B41FA5}">
                      <a16:colId xmlns:a16="http://schemas.microsoft.com/office/drawing/2014/main" val="2117665176"/>
                    </a:ext>
                  </a:extLst>
                </a:gridCol>
                <a:gridCol w="851512">
                  <a:extLst>
                    <a:ext uri="{9D8B030D-6E8A-4147-A177-3AD203B41FA5}">
                      <a16:colId xmlns:a16="http://schemas.microsoft.com/office/drawing/2014/main" val="422054629"/>
                    </a:ext>
                  </a:extLst>
                </a:gridCol>
                <a:gridCol w="872039">
                  <a:extLst>
                    <a:ext uri="{9D8B030D-6E8A-4147-A177-3AD203B41FA5}">
                      <a16:colId xmlns:a16="http://schemas.microsoft.com/office/drawing/2014/main" val="2501191302"/>
                    </a:ext>
                  </a:extLst>
                </a:gridCol>
              </a:tblGrid>
              <a:tr h="4278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Variable</a:t>
                      </a:r>
                      <a:endParaRPr lang="en-C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N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A (km</a:t>
                      </a:r>
                      <a:r>
                        <a:rPr lang="en-US" sz="1100" baseline="30000">
                          <a:effectLst/>
                        </a:rPr>
                        <a:t>2</a:t>
                      </a:r>
                      <a:r>
                        <a:rPr lang="en-US" sz="1100">
                          <a:effectLst/>
                        </a:rPr>
                        <a:t>)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1/A (km</a:t>
                      </a:r>
                      <a:r>
                        <a:rPr lang="en-US" sz="1100" baseline="30000">
                          <a:effectLst/>
                        </a:rPr>
                        <a:t>-2</a:t>
                      </a:r>
                      <a:r>
                        <a:rPr lang="en-US" sz="1100">
                          <a:effectLst/>
                        </a:rPr>
                        <a:t>)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Med. </a:t>
                      </a:r>
                      <a:r>
                        <a:rPr lang="en-US" sz="1100" dirty="0" err="1">
                          <a:effectLst/>
                        </a:rPr>
                        <a:t>A</a:t>
                      </a:r>
                      <a:r>
                        <a:rPr lang="en-US" sz="1100" baseline="-25000" dirty="0" err="1">
                          <a:effectLst/>
                        </a:rPr>
                        <a:t>vor</a:t>
                      </a:r>
                      <a:r>
                        <a:rPr lang="en-US" sz="1100" dirty="0">
                          <a:effectLst/>
                        </a:rPr>
                        <a:t> (km</a:t>
                      </a:r>
                      <a:r>
                        <a:rPr lang="en-US" sz="1100" baseline="30000" dirty="0">
                          <a:effectLst/>
                        </a:rPr>
                        <a:t>2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en-C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Min. </a:t>
                      </a:r>
                      <a:r>
                        <a:rPr lang="en-US" sz="1100" dirty="0" err="1">
                          <a:effectLst/>
                        </a:rPr>
                        <a:t>A</a:t>
                      </a:r>
                      <a:r>
                        <a:rPr lang="en-US" sz="1100" baseline="-25000" dirty="0" err="1">
                          <a:effectLst/>
                        </a:rPr>
                        <a:t>vor</a:t>
                      </a:r>
                      <a:r>
                        <a:rPr lang="en-US" sz="1100" dirty="0">
                          <a:effectLst/>
                        </a:rPr>
                        <a:t> (km</a:t>
                      </a:r>
                      <a:r>
                        <a:rPr lang="en-US" sz="1100" baseline="30000" dirty="0">
                          <a:effectLst/>
                        </a:rPr>
                        <a:t>2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en-C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Max. A</a:t>
                      </a:r>
                      <a:r>
                        <a:rPr lang="en-US" sz="1100" baseline="-25000">
                          <a:effectLst/>
                        </a:rPr>
                        <a:t>vor</a:t>
                      </a:r>
                      <a:r>
                        <a:rPr lang="en-US" sz="1100">
                          <a:effectLst/>
                        </a:rPr>
                        <a:t> (km</a:t>
                      </a:r>
                      <a:r>
                        <a:rPr lang="en-US" sz="1100" baseline="30000">
                          <a:effectLst/>
                        </a:rPr>
                        <a:t>2</a:t>
                      </a:r>
                      <a:r>
                        <a:rPr lang="en-US" sz="1100">
                          <a:effectLst/>
                        </a:rPr>
                        <a:t>)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2682025"/>
                  </a:ext>
                </a:extLst>
              </a:tr>
              <a:tr h="213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Temperature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91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736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1.36E-03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614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2991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2214294"/>
                  </a:ext>
                </a:extLst>
              </a:tr>
              <a:tr h="213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Humidity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67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1000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1.00E-03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579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8771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5106719"/>
                  </a:ext>
                </a:extLst>
              </a:tr>
              <a:tr h="213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Precipitation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78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859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1.16E-03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693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3142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23669864"/>
                  </a:ext>
                </a:extLst>
              </a:tr>
              <a:tr h="213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Rainfall</a:t>
                      </a:r>
                      <a:endParaRPr lang="en-C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77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870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1.15E-03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686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3997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61943218"/>
                  </a:ext>
                </a:extLst>
              </a:tr>
              <a:tr h="213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AS Precipitation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23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2913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3.43E-04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3199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152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12288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38911873"/>
                  </a:ext>
                </a:extLst>
              </a:tr>
              <a:tr h="213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Snow</a:t>
                      </a:r>
                      <a:endParaRPr lang="en-C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20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3349</a:t>
                      </a:r>
                      <a:endParaRPr lang="en-C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2.99E-04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3189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152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16991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848376"/>
                  </a:ext>
                </a:extLst>
              </a:tr>
              <a:tr h="213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Wind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69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971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1.03E-03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547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8771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0057889"/>
                  </a:ext>
                </a:extLst>
              </a:tr>
              <a:tr h="213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Any Radiation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17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3941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2.54E-04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1129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44654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0356311"/>
                  </a:ext>
                </a:extLst>
              </a:tr>
              <a:tr h="213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Net Radiation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9570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1.04E-04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1235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48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91177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31230308"/>
                  </a:ext>
                </a:extLst>
              </a:tr>
              <a:tr h="213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Photo. Radiation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NA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NA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NA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NA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NA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6273454"/>
                  </a:ext>
                </a:extLst>
              </a:tr>
              <a:tr h="213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Short Wave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13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5153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1.94E-04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1429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99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50995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974251"/>
                  </a:ext>
                </a:extLst>
              </a:tr>
              <a:tr h="213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Long Wave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16747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5.97E-05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40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84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7317939"/>
                  </a:ext>
                </a:extLst>
              </a:tr>
              <a:tr h="213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Air Pressure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27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2481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4.03E-04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841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19213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9790336"/>
                  </a:ext>
                </a:extLst>
              </a:tr>
              <a:tr h="213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Ground Flux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11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6090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1.64E-04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48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259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7514956"/>
                  </a:ext>
                </a:extLst>
              </a:tr>
              <a:tr h="213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Hydrol. Vars.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7443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1.34E-04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10236</a:t>
                      </a:r>
                      <a:endParaRPr lang="en-C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>
                          <a:effectLst/>
                        </a:rPr>
                        <a:t>3914</a:t>
                      </a:r>
                      <a:endParaRPr lang="en-CA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100" dirty="0">
                          <a:effectLst/>
                        </a:rPr>
                        <a:t>32027</a:t>
                      </a:r>
                      <a:endParaRPr lang="en-CA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7208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5022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079" y="101596"/>
            <a:ext cx="9503534" cy="1280890"/>
          </a:xfrm>
        </p:spPr>
        <p:txBody>
          <a:bodyPr/>
          <a:lstStyle/>
          <a:p>
            <a:r>
              <a:rPr lang="en-CA" dirty="0"/>
              <a:t>BC’s Operational Observational Network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76" t="2996" r="755" b="2461"/>
          <a:stretch/>
        </p:blipFill>
        <p:spPr>
          <a:xfrm>
            <a:off x="1563756" y="874643"/>
            <a:ext cx="9203288" cy="5978204"/>
          </a:xfrm>
        </p:spPr>
      </p:pic>
    </p:spTree>
    <p:extLst>
      <p:ext uri="{BB962C8B-B14F-4D97-AF65-F5344CB8AC3E}">
        <p14:creationId xmlns:p14="http://schemas.microsoft.com/office/powerpoint/2010/main" val="1422591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Introduction/Approach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6677" y="1466261"/>
            <a:ext cx="10535479" cy="3777622"/>
          </a:xfrm>
        </p:spPr>
        <p:txBody>
          <a:bodyPr>
            <a:normAutofit/>
          </a:bodyPr>
          <a:lstStyle/>
          <a:p>
            <a:r>
              <a:rPr lang="en-CA" sz="2400" dirty="0"/>
              <a:t>This is not a new problem! With the introduction of computer weather modelling and computerized analysis of weather data in the 1960s and 1970s there was a need for more data, a way to decide where stations should be deployed and methods to incorporate observations into models.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446" y="3674968"/>
            <a:ext cx="2369917" cy="3159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74" y="3393150"/>
            <a:ext cx="3171463" cy="10969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683" y="3455990"/>
            <a:ext cx="1602968" cy="2068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221" y="4805144"/>
            <a:ext cx="1461503" cy="2068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657" y="4743261"/>
            <a:ext cx="3096957" cy="112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5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Introduction/Approach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6229" y="1387032"/>
            <a:ext cx="8911687" cy="5231482"/>
          </a:xfrm>
        </p:spPr>
        <p:txBody>
          <a:bodyPr>
            <a:noAutofit/>
          </a:bodyPr>
          <a:lstStyle/>
          <a:p>
            <a:r>
              <a:rPr lang="en-CA" sz="2400" dirty="0"/>
              <a:t>This problem incorporates both interpolation of data and assessment of network coverage. </a:t>
            </a:r>
          </a:p>
          <a:p>
            <a:r>
              <a:rPr lang="en-CA" sz="2400" dirty="0"/>
              <a:t>This makes sense: understanding the error in interpolation to places without data as a function of the number of stations that contribute to an interpolated field implies that we can get a handle on how close stations need to be to reach particular accuracy/uncertainty targets.</a:t>
            </a:r>
          </a:p>
          <a:p>
            <a:r>
              <a:rPr lang="en-CA" sz="2400" dirty="0"/>
              <a:t>This line of statistics was started by meteorologists in the 1960s with two dimensional spatial data.</a:t>
            </a:r>
          </a:p>
          <a:p>
            <a:r>
              <a:rPr lang="en-CA" sz="2400" dirty="0"/>
              <a:t>Evolutions of the approach are used today in data assimilation – the process of incorporating observations into models in four dimensions (</a:t>
            </a:r>
            <a:r>
              <a:rPr lang="en-CA" sz="2400" dirty="0" err="1"/>
              <a:t>x,y,z,t</a:t>
            </a:r>
            <a:r>
              <a:rPr lang="en-CA" sz="2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25445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024" y="149897"/>
            <a:ext cx="5456711" cy="6558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53E41E-5035-4CC7-8289-B83B7F4DF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833" y="149897"/>
            <a:ext cx="5456711" cy="655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00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44D486-92FE-4E90-87BD-3554B58055FD}"/>
              </a:ext>
            </a:extLst>
          </p:cNvPr>
          <p:cNvSpPr/>
          <p:nvPr/>
        </p:nvSpPr>
        <p:spPr>
          <a:xfrm>
            <a:off x="1775791" y="5860475"/>
            <a:ext cx="9223513" cy="734290"/>
          </a:xfrm>
          <a:prstGeom prst="rect">
            <a:avLst/>
          </a:prstGeom>
          <a:solidFill>
            <a:srgbClr val="F0EED4"/>
          </a:solidFill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Introduction/Approach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49829" y="1387031"/>
                <a:ext cx="10276113" cy="5275025"/>
              </a:xfrm>
            </p:spPr>
            <p:txBody>
              <a:bodyPr>
                <a:normAutofit/>
              </a:bodyPr>
              <a:lstStyle/>
              <a:p>
                <a:r>
                  <a:rPr lang="en-CA" sz="2400" b="1" dirty="0"/>
                  <a:t>Two components:</a:t>
                </a:r>
              </a:p>
              <a:p>
                <a:pPr lvl="1"/>
                <a:r>
                  <a:rPr lang="en-CA" sz="2000" dirty="0"/>
                  <a:t>The Structure Function:</a:t>
                </a:r>
              </a:p>
              <a:p>
                <a:pPr lvl="2"/>
                <a:r>
                  <a:rPr lang="en-CA" sz="2000" dirty="0"/>
                  <a:t>Describes how the magnitude of the difference between station observations increases with increasing distance.</a:t>
                </a:r>
              </a:p>
              <a:p>
                <a:pPr marL="914400" lvl="2" indent="0">
                  <a:buNone/>
                </a:pPr>
                <a:endParaRPr lang="en-CA" sz="2000" dirty="0"/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CA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CA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CA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acc>
                          <m:r>
                            <a:rPr lang="en-CA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CA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CA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CA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CA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d>
                                    <m:dPr>
                                      <m:ctrlPr>
                                        <a:rPr lang="en-CA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CA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n-CA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CA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n-CA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</m:e>
                                  </m:d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en-CA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d>
                                    <m:dPr>
                                      <m:ctrlPr>
                                        <a:rPr lang="en-CA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CA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en-CA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CA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en-CA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CA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acc>
                    </m:oMath>
                  </m:oMathPara>
                </a14:m>
                <a:endParaRPr lang="en-CA" sz="2400" dirty="0"/>
              </a:p>
              <a:p>
                <a:pPr lvl="1"/>
                <a:r>
                  <a:rPr lang="en-CA" sz="2000" dirty="0"/>
                  <a:t>The Autocorrelation Function:</a:t>
                </a:r>
              </a:p>
              <a:p>
                <a:pPr lvl="2"/>
                <a:r>
                  <a:rPr lang="en-CA" sz="2000" dirty="0"/>
                  <a:t>Describes how the correlation between observational </a:t>
                </a:r>
                <a:r>
                  <a:rPr lang="en-CA" sz="2000" dirty="0" err="1"/>
                  <a:t>timeseries</a:t>
                </a:r>
                <a:r>
                  <a:rPr lang="en-CA" sz="2000" dirty="0"/>
                  <a:t> decreases (or varies) with increasing distance.</a:t>
                </a:r>
              </a:p>
              <a:p>
                <a:pPr marL="914400" lvl="2" indent="0">
                  <a:buNone/>
                </a:pPr>
                <a:r>
                  <a:rPr lang="en-CA" sz="2000" dirty="0">
                    <a:ea typeface="Cambria Math" panose="02040503050406030204" pitchFamily="18" charset="0"/>
                  </a:rPr>
                  <a:t>	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sub>
                    </m:sSub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CA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CA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CA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CA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̅"/>
                            <m:ctrlPr>
                              <a:rPr lang="en-CA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  <m:d>
                              <m:dPr>
                                <m:ctrlPr>
                                  <a:rPr lang="en-CA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CA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CA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CA" sz="2400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CA" sz="24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</m:d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  <m:d>
                              <m:dPr>
                                <m:ctrlPr>
                                  <a:rPr lang="en-CA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CA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CA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CA" sz="2400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CA" sz="24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</m:d>
                          </m:e>
                        </m:acc>
                      </m:num>
                      <m:den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CA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CA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CA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CA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CA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CA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CA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CA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den>
                    </m:f>
                  </m:oMath>
                </a14:m>
                <a:endParaRPr lang="en-CA" sz="2400" dirty="0"/>
              </a:p>
              <a:p>
                <a:pPr lvl="1"/>
                <a:r>
                  <a:rPr lang="en-CA" sz="2000" dirty="0"/>
                  <a:t>This analysis assumes isotropic and homogeneous spatial relationships, which we will pretend we have even though we don’t.</a:t>
                </a:r>
              </a:p>
              <a:p>
                <a:pPr marL="914400" lvl="2" indent="0">
                  <a:buNone/>
                </a:pPr>
                <a:endParaRPr lang="en-CA" dirty="0"/>
              </a:p>
              <a:p>
                <a:pPr marL="0" indent="0">
                  <a:buNone/>
                </a:pPr>
                <a:endParaRPr lang="en-CA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49829" y="1387031"/>
                <a:ext cx="10276113" cy="5275025"/>
              </a:xfrm>
              <a:blipFill>
                <a:blip r:embed="rId2"/>
                <a:stretch>
                  <a:fillRect l="-830" t="-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7002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9202" y="624110"/>
            <a:ext cx="7198799" cy="1280890"/>
          </a:xfrm>
        </p:spPr>
        <p:txBody>
          <a:bodyPr/>
          <a:lstStyle/>
          <a:p>
            <a:r>
              <a:rPr lang="en-CA" dirty="0"/>
              <a:t>Idealized Structure/Correlation Functions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8" b="57512"/>
          <a:stretch/>
        </p:blipFill>
        <p:spPr>
          <a:xfrm>
            <a:off x="330886" y="3001346"/>
            <a:ext cx="5672505" cy="2690751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8" r="10899" b="17787"/>
          <a:stretch/>
        </p:blipFill>
        <p:spPr>
          <a:xfrm>
            <a:off x="6096000" y="3001346"/>
            <a:ext cx="6003390" cy="26907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45530" y="2478126"/>
            <a:ext cx="1725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/>
              <a:t>Structure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83895" y="2478126"/>
            <a:ext cx="2116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b="1" dirty="0"/>
              <a:t>Correlation</a:t>
            </a:r>
          </a:p>
        </p:txBody>
      </p:sp>
    </p:spTree>
    <p:extLst>
      <p:ext uri="{BB962C8B-B14F-4D97-AF65-F5344CB8AC3E}">
        <p14:creationId xmlns:p14="http://schemas.microsoft.com/office/powerpoint/2010/main" val="3950927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4974" y="1351722"/>
            <a:ext cx="10139638" cy="4559500"/>
          </a:xfrm>
        </p:spPr>
        <p:txBody>
          <a:bodyPr>
            <a:noAutofit/>
          </a:bodyPr>
          <a:lstStyle/>
          <a:p>
            <a:r>
              <a:rPr lang="en-CA" sz="2400" dirty="0"/>
              <a:t>I used monthly averages/totals for temperature and precipitation from BC’s Climate Related Monitoring Program as well as ECCC data within and outside of BC.</a:t>
            </a:r>
          </a:p>
          <a:p>
            <a:r>
              <a:rPr lang="en-CA" sz="2400" dirty="0"/>
              <a:t>Compute correlation coefficients between all station pairs for individual months yielding ~5000</a:t>
            </a:r>
            <a:r>
              <a:rPr lang="en-CA" sz="2400" baseline="30000" dirty="0"/>
              <a:t>2</a:t>
            </a:r>
            <a:r>
              <a:rPr lang="en-CA" sz="2400" dirty="0"/>
              <a:t> or ~9,000,000 correlation values to define the relationships that exist among the available stations.</a:t>
            </a:r>
          </a:p>
          <a:p>
            <a:r>
              <a:rPr lang="en-CA" sz="2400" dirty="0"/>
              <a:t>The distance between all station combinations was calculated yielding a second matrix of equal size. </a:t>
            </a:r>
          </a:p>
          <a:p>
            <a:r>
              <a:rPr lang="en-CA" sz="2400" dirty="0"/>
              <a:t>To calculate structure functions, the 1981 – 2010 climate </a:t>
            </a:r>
            <a:r>
              <a:rPr lang="en-CA" sz="2400" dirty="0" err="1"/>
              <a:t>normals</a:t>
            </a:r>
            <a:r>
              <a:rPr lang="en-CA" sz="2400" dirty="0"/>
              <a:t> were used which reduces the available stations to ~1500 and ensures a fairly strong common era of overlap given the requirements for calculating a climate normal.</a:t>
            </a:r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19309895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1041</TotalTime>
  <Words>1186</Words>
  <Application>Microsoft Office PowerPoint</Application>
  <PresentationFormat>Widescreen</PresentationFormat>
  <Paragraphs>419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Cambria Math</vt:lpstr>
      <vt:lpstr>Century Gothic</vt:lpstr>
      <vt:lpstr>Symbol</vt:lpstr>
      <vt:lpstr>Times New Roman</vt:lpstr>
      <vt:lpstr>Wingdings 3</vt:lpstr>
      <vt:lpstr>Wisp</vt:lpstr>
      <vt:lpstr>Objective Analysis of Observational Network Sufficiency in BC’s Complex Topography</vt:lpstr>
      <vt:lpstr>Purpose</vt:lpstr>
      <vt:lpstr>BC’s Operational Observational Network</vt:lpstr>
      <vt:lpstr>Introduction/Approach</vt:lpstr>
      <vt:lpstr>Introduction/Approach</vt:lpstr>
      <vt:lpstr>PowerPoint Presentation</vt:lpstr>
      <vt:lpstr>Introduction/Approach</vt:lpstr>
      <vt:lpstr>Idealized Structure/Correlation Functions</vt:lpstr>
      <vt:lpstr>The Data</vt:lpstr>
      <vt:lpstr>PowerPoint Presentation</vt:lpstr>
      <vt:lpstr>PowerPoint Presentation</vt:lpstr>
      <vt:lpstr>Calculation of Optimal Station Separation</vt:lpstr>
      <vt:lpstr>Basic Distance Scales for Correlation</vt:lpstr>
      <vt:lpstr>Optimal Length Scales for the Rockies </vt:lpstr>
      <vt:lpstr>Optimal Station Separation Results</vt:lpstr>
      <vt:lpstr>Optimal Station Separation Results</vt:lpstr>
      <vt:lpstr>Insights from Structure Analysis</vt:lpstr>
      <vt:lpstr>PowerPoint Presentation</vt:lpstr>
      <vt:lpstr>PowerPoint Presentation</vt:lpstr>
      <vt:lpstr>Geographic Observational Network Assessment</vt:lpstr>
      <vt:lpstr>PowerPoint Presentation</vt:lpstr>
      <vt:lpstr>Geographic Observational Network Assessment</vt:lpstr>
      <vt:lpstr>Geographic Observational Network Assessment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Objective Analysis of BC’s Temperature and Precipitation Observation Networks</dc:title>
  <dc:creator>Faron S Anslow</dc:creator>
  <cp:lastModifiedBy>Faron Anslow</cp:lastModifiedBy>
  <cp:revision>76</cp:revision>
  <dcterms:created xsi:type="dcterms:W3CDTF">2018-04-10T22:28:35Z</dcterms:created>
  <dcterms:modified xsi:type="dcterms:W3CDTF">2018-06-13T14:46:28Z</dcterms:modified>
</cp:coreProperties>
</file>